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38"/>
  </p:notesMasterIdLst>
  <p:sldIdLst>
    <p:sldId id="256" r:id="rId6"/>
    <p:sldId id="356" r:id="rId7"/>
    <p:sldId id="357" r:id="rId8"/>
    <p:sldId id="309" r:id="rId9"/>
    <p:sldId id="263" r:id="rId10"/>
    <p:sldId id="361" r:id="rId11"/>
    <p:sldId id="336" r:id="rId12"/>
    <p:sldId id="360" r:id="rId13"/>
    <p:sldId id="362" r:id="rId14"/>
    <p:sldId id="363" r:id="rId15"/>
    <p:sldId id="364" r:id="rId16"/>
    <p:sldId id="369" r:id="rId17"/>
    <p:sldId id="370" r:id="rId18"/>
    <p:sldId id="372" r:id="rId19"/>
    <p:sldId id="373" r:id="rId20"/>
    <p:sldId id="375" r:id="rId21"/>
    <p:sldId id="374" r:id="rId22"/>
    <p:sldId id="366" r:id="rId23"/>
    <p:sldId id="365" r:id="rId24"/>
    <p:sldId id="337" r:id="rId25"/>
    <p:sldId id="342" r:id="rId26"/>
    <p:sldId id="344" r:id="rId27"/>
    <p:sldId id="343" r:id="rId28"/>
    <p:sldId id="352" r:id="rId29"/>
    <p:sldId id="341" r:id="rId30"/>
    <p:sldId id="353" r:id="rId31"/>
    <p:sldId id="278" r:id="rId32"/>
    <p:sldId id="312" r:id="rId33"/>
    <p:sldId id="349" r:id="rId34"/>
    <p:sldId id="350" r:id="rId35"/>
    <p:sldId id="351" r:id="rId36"/>
    <p:sldId id="30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jor Dean" initials="MD" lastIdx="1" clrIdx="0">
    <p:extLst>
      <p:ext uri="{19B8F6BF-5375-455C-9EA6-DF929625EA0E}">
        <p15:presenceInfo xmlns:p15="http://schemas.microsoft.com/office/powerpoint/2012/main" userId="f661ba82778a68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85A"/>
    <a:srgbClr val="948667"/>
    <a:srgbClr val="ED1F07"/>
    <a:srgbClr val="FF8080"/>
    <a:srgbClr val="FF00FF"/>
    <a:srgbClr val="D9D9D9"/>
    <a:srgbClr val="FFFFFF"/>
    <a:srgbClr val="D0CECE"/>
    <a:srgbClr val="501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2" autoAdjust="0"/>
  </p:normalViewPr>
  <p:slideViewPr>
    <p:cSldViewPr snapToGrid="0">
      <p:cViewPr varScale="1">
        <p:scale>
          <a:sx n="112" d="100"/>
          <a:sy n="112" d="100"/>
        </p:scale>
        <p:origin x="150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32B59-22DD-4CE1-9F39-7CB77D232AC2}" type="datetimeFigureOut">
              <a:rPr lang="en-US" smtClean="0"/>
              <a:pPr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6233-4BFD-442F-A901-5D24D9BB79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3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3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7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6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List the major issues and your plan to resolve.</a:t>
            </a:r>
          </a:p>
          <a:p>
            <a:endParaRPr lang="en-US"/>
          </a:p>
          <a:p>
            <a:r>
              <a:rPr lang="en-US"/>
              <a:t>Do not list – “not enough time”, “too much writing”,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47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7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1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9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did we start this project? An attempt to Improve and expand upon current click SHIELD, and provide the microprocessors course at Texas State with an IoT development 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4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8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5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32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8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47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0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3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0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FA112C-7DF7-4EAF-B88A-5FFDAB274C97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1F6D2-25DD-42D1-B40E-D6C289154EBB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325537"/>
            <a:ext cx="2538984" cy="4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7.xml"/><Relationship Id="rId7" Type="http://schemas.openxmlformats.org/officeDocument/2006/relationships/slide" Target="slide3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8.xml"/><Relationship Id="rId10" Type="http://schemas.openxmlformats.org/officeDocument/2006/relationships/hyperlink" Target="https://a360.co/2T3BP8k" TargetMode="External"/><Relationship Id="rId4" Type="http://schemas.openxmlformats.org/officeDocument/2006/relationships/slide" Target="slide28.xml"/><Relationship Id="rId9" Type="http://schemas.openxmlformats.org/officeDocument/2006/relationships/slide" Target="slide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slide" Target="slide26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accel-5-click" TargetMode="External"/><Relationship Id="rId13" Type="http://schemas.openxmlformats.org/officeDocument/2006/relationships/hyperlink" Target="https://www.mikroe.com/microsd-click?search_query=sd+card+click&amp;results=6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mikroe.com/bargraph-2-click" TargetMode="External"/><Relationship Id="rId12" Type="http://schemas.openxmlformats.org/officeDocument/2006/relationships/hyperlink" Target="https://www.mikroe.com/air-quality-clic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11" Type="http://schemas.openxmlformats.org/officeDocument/2006/relationships/hyperlink" Target="https://www.mikroe.com/alcohol-click" TargetMode="External"/><Relationship Id="rId5" Type="http://schemas.openxmlformats.org/officeDocument/2006/relationships/hyperlink" Target="https://www.mikroe.com/temphum-2-click" TargetMode="External"/><Relationship Id="rId10" Type="http://schemas.openxmlformats.org/officeDocument/2006/relationships/hyperlink" Target="https://www.mikroe.com/lightranger-3-click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www.mikroe.com/gaussmeter-click" TargetMode="External"/><Relationship Id="rId14" Type="http://schemas.openxmlformats.org/officeDocument/2006/relationships/slide" Target="slide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u="sng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Team 2.08 CLICK SENSOR HUB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432F2B-EE32-4770-8FE7-40B3EA147906}"/>
              </a:ext>
            </a:extLst>
          </p:cNvPr>
          <p:cNvGrpSpPr/>
          <p:nvPr/>
        </p:nvGrpSpPr>
        <p:grpSpPr>
          <a:xfrm rot="5400000">
            <a:off x="3423031" y="1753298"/>
            <a:ext cx="2650460" cy="785537"/>
            <a:chOff x="2331934" y="2380029"/>
            <a:chExt cx="6177626" cy="1772146"/>
          </a:xfrm>
        </p:grpSpPr>
        <p:pic>
          <p:nvPicPr>
            <p:cNvPr id="15" name="Picture 14" descr="U:\Semesters\6 - Spring 2019\Engineering Design - EE 4391\D2 - Progress Presentation\Alfonso.jpg">
              <a:extLst>
                <a:ext uri="{FF2B5EF4-FFF2-40B4-BE49-F238E27FC236}">
                  <a16:creationId xmlns:a16="http://schemas.microsoft.com/office/drawing/2014/main" id="{2D352A8F-EC6C-4345-951F-84D23FCA714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6" r="20417" b="19445"/>
            <a:stretch/>
          </p:blipFill>
          <p:spPr bwMode="auto">
            <a:xfrm rot="16200000">
              <a:off x="2400439" y="2322092"/>
              <a:ext cx="1761578" cy="189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 descr="U:\Semesters\6 - Spring 2019\Engineering Design - EE 4391\D2 - Progress Presentation\Dean_ID.jpg">
              <a:extLst>
                <a:ext uri="{FF2B5EF4-FFF2-40B4-BE49-F238E27FC236}">
                  <a16:creationId xmlns:a16="http://schemas.microsoft.com/office/drawing/2014/main" id="{0B2816DB-A336-4012-8A56-6B6B4BBAC85A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6200000">
              <a:off x="6679478" y="2322092"/>
              <a:ext cx="1761577" cy="18985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 descr="U:\Semesters\6 - Spring 2019\Engineering Design - EE 4391\D2 - Progress Presentation\Mo 2.jpg">
              <a:extLst>
                <a:ext uri="{FF2B5EF4-FFF2-40B4-BE49-F238E27FC236}">
                  <a16:creationId xmlns:a16="http://schemas.microsoft.com/office/drawing/2014/main" id="{7F9099B6-4983-4864-9EB1-13AC3E61556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4" b="9334"/>
            <a:stretch/>
          </p:blipFill>
          <p:spPr bwMode="auto">
            <a:xfrm rot="16200000">
              <a:off x="4539958" y="2311525"/>
              <a:ext cx="1761579" cy="18985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64478E8-87A7-4B4B-94D4-192D00378F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" y="820837"/>
            <a:ext cx="4206480" cy="265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97B85-E929-45D4-9351-177BD921B7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" y="3510299"/>
            <a:ext cx="3281585" cy="2846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29FD90-3013-41A1-B5F2-93B2DBF8FC0D}"/>
              </a:ext>
            </a:extLst>
          </p:cNvPr>
          <p:cNvSpPr/>
          <p:nvPr/>
        </p:nvSpPr>
        <p:spPr>
          <a:xfrm>
            <a:off x="5123068" y="753874"/>
            <a:ext cx="39444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TEAM MEMEBERS:</a:t>
            </a:r>
          </a:p>
          <a:p>
            <a:pPr algn="ctr"/>
            <a:endParaRPr lang="en-US" dirty="0"/>
          </a:p>
          <a:p>
            <a:r>
              <a:rPr lang="en-US" dirty="0"/>
              <a:t>Alfonso de la Morena [PM]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Mohamed Sghari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Dylan Dean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7C2D9-17C6-45BD-95E3-BCBE15263357}"/>
              </a:ext>
            </a:extLst>
          </p:cNvPr>
          <p:cNvSpPr/>
          <p:nvPr/>
        </p:nvSpPr>
        <p:spPr>
          <a:xfrm>
            <a:off x="3433406" y="3507551"/>
            <a:ext cx="3869565" cy="284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AE1AC8-C2A9-4972-B549-DA0C74C4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50" y="32294"/>
            <a:ext cx="710155" cy="7101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D8212-55EA-4EC3-9004-75380055F356}"/>
              </a:ext>
            </a:extLst>
          </p:cNvPr>
          <p:cNvSpPr txBox="1"/>
          <p:nvPr/>
        </p:nvSpPr>
        <p:spPr>
          <a:xfrm>
            <a:off x="7428953" y="3507551"/>
            <a:ext cx="1694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ELEVATOR PITCH STARTS ON THIS SLIDE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DD8D22-EFC0-4234-A182-F3C8BBBE49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26" y="6399686"/>
            <a:ext cx="851816" cy="3390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A4517C-889B-4A59-B41A-7D9590B0A5BC}"/>
              </a:ext>
            </a:extLst>
          </p:cNvPr>
          <p:cNvSpPr/>
          <p:nvPr/>
        </p:nvSpPr>
        <p:spPr>
          <a:xfrm>
            <a:off x="7252103" y="2130918"/>
            <a:ext cx="1891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Sponsor: </a:t>
            </a:r>
          </a:p>
          <a:p>
            <a:r>
              <a:rPr lang="en-US" sz="1600" dirty="0"/>
              <a:t>Dr. Kevin Kemp, NXP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4F36D7-93F0-425A-85D2-0D3687859E17}"/>
              </a:ext>
            </a:extLst>
          </p:cNvPr>
          <p:cNvSpPr/>
          <p:nvPr/>
        </p:nvSpPr>
        <p:spPr>
          <a:xfrm>
            <a:off x="6703463" y="2886520"/>
            <a:ext cx="247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Faculty Advisor: </a:t>
            </a:r>
          </a:p>
          <a:p>
            <a:r>
              <a:rPr lang="en-US" sz="1600" dirty="0"/>
              <a:t>Dr. William Stapleton, TXST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00AF7-18F7-412E-9F73-80F0CB76BC7B}"/>
              </a:ext>
            </a:extLst>
          </p:cNvPr>
          <p:cNvSpPr txBox="1"/>
          <p:nvPr/>
        </p:nvSpPr>
        <p:spPr>
          <a:xfrm>
            <a:off x="3461514" y="3496126"/>
            <a:ext cx="3869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Schedule:</a:t>
            </a:r>
          </a:p>
          <a:p>
            <a:r>
              <a:rPr lang="en-US" dirty="0"/>
              <a:t>I: Context</a:t>
            </a:r>
          </a:p>
          <a:p>
            <a:r>
              <a:rPr lang="en-US" dirty="0"/>
              <a:t>II: Overview</a:t>
            </a:r>
          </a:p>
          <a:p>
            <a:r>
              <a:rPr lang="en-US" dirty="0"/>
              <a:t>III: Hardware</a:t>
            </a:r>
          </a:p>
          <a:p>
            <a:r>
              <a:rPr lang="en-US" dirty="0"/>
              <a:t>IV: Software</a:t>
            </a:r>
          </a:p>
          <a:p>
            <a:r>
              <a:rPr lang="en-US" dirty="0"/>
              <a:t>V: Results</a:t>
            </a:r>
          </a:p>
        </p:txBody>
      </p:sp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Second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7473704" y="895445"/>
            <a:ext cx="1593826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  <p:pic>
        <p:nvPicPr>
          <p:cNvPr id="9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472D1366-9E54-4DC6-BACC-E90DF39F7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2" t="-829" r="-864" b="-360"/>
          <a:stretch/>
        </p:blipFill>
        <p:spPr>
          <a:xfrm>
            <a:off x="0" y="773005"/>
            <a:ext cx="7473704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Third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63877" y="5599791"/>
            <a:ext cx="1181100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  <p:pic>
        <p:nvPicPr>
          <p:cNvPr id="10" name="Content Placeholder 8" descr="A circuit board&#10;&#10;Description generated with very high confidence">
            <a:extLst>
              <a:ext uri="{FF2B5EF4-FFF2-40B4-BE49-F238E27FC236}">
                <a16:creationId xmlns:a16="http://schemas.microsoft.com/office/drawing/2014/main" id="{0112D517-3546-4FE8-8DFC-8FB4781ED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" t="1625" r="-364" b="2365"/>
          <a:stretch/>
        </p:blipFill>
        <p:spPr>
          <a:xfrm>
            <a:off x="0" y="773005"/>
            <a:ext cx="9197340" cy="4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Software Development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62030-17C0-4985-8A9E-AB7074B9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" t="3311" r="2471" b="1772"/>
          <a:stretch/>
        </p:blipFill>
        <p:spPr>
          <a:xfrm>
            <a:off x="11712" y="814711"/>
            <a:ext cx="5452212" cy="3253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2" descr="https://encrypted-tbn0.gstatic.com/images?q=tbn:ANd9GcQ6XEllayjGheORSNjZKxvch2Dzs6ceDrubKpeojovqcABJwvhngw">
            <a:extLst>
              <a:ext uri="{FF2B5EF4-FFF2-40B4-BE49-F238E27FC236}">
                <a16:creationId xmlns:a16="http://schemas.microsoft.com/office/drawing/2014/main" id="{2B33363C-824C-4B2E-9288-57FFAB83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20" y="890911"/>
            <a:ext cx="891963" cy="8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5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Click Socketing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F9A3A-AF23-4AF2-BAB6-14060AA044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2" y="3812284"/>
            <a:ext cx="5253708" cy="2512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943EA-F856-473E-BEB3-89FA428D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" y="806993"/>
            <a:ext cx="5265419" cy="303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469F2-6FA6-47BC-9AA3-7566D7F2C8E9}"/>
              </a:ext>
            </a:extLst>
          </p:cNvPr>
          <p:cNvPicPr/>
          <p:nvPr/>
        </p:nvPicPr>
        <p:blipFill>
          <a:blip r:embed="rId5">
            <a:extLst>
              <a:ext uri="{FF2B5EF4-FFF2-40B4-BE49-F238E27FC236}">
                <a16:creationId xmlns:lc="http://schemas.openxmlformats.org/drawingml/2006/lockedCanvas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16="http://schemas.microsoft.com/office/drawing/2014/main" xmlns:arto="http://schemas.microsoft.com/office/word/2006/arto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id="{79A51DBC-3EB1-4C57-919B-D2AE26F62108}"/>
              </a:ext>
            </a:extLst>
          </a:blip>
          <a:stretch>
            <a:fillRect/>
          </a:stretch>
        </p:blipFill>
        <p:spPr>
          <a:xfrm>
            <a:off x="5343525" y="806993"/>
            <a:ext cx="3800475" cy="3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5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4400" baseline="300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 </a:t>
            </a:r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Click Coding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045A74-8E25-4B4C-9E89-0DE8D49FAA38}"/>
              </a:ext>
            </a:extLst>
          </p:cNvPr>
          <p:cNvSpPr/>
          <p:nvPr/>
        </p:nvSpPr>
        <p:spPr>
          <a:xfrm>
            <a:off x="3716839" y="806993"/>
            <a:ext cx="5418672" cy="5533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PuTTY output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5CEF4-5365-41DA-8D00-3E012237CDD3}"/>
              </a:ext>
            </a:extLst>
          </p:cNvPr>
          <p:cNvGrpSpPr/>
          <p:nvPr/>
        </p:nvGrpSpPr>
        <p:grpSpPr>
          <a:xfrm>
            <a:off x="8489" y="789087"/>
            <a:ext cx="3708350" cy="2578108"/>
            <a:chOff x="8489" y="789087"/>
            <a:chExt cx="3708350" cy="25781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846492-1EB7-457A-AB27-A7714C4DABFF}"/>
                </a:ext>
              </a:extLst>
            </p:cNvPr>
            <p:cNvGrpSpPr/>
            <p:nvPr/>
          </p:nvGrpSpPr>
          <p:grpSpPr>
            <a:xfrm>
              <a:off x="8489" y="789087"/>
              <a:ext cx="3708350" cy="2578108"/>
              <a:chOff x="1225279" y="1892657"/>
              <a:chExt cx="3708350" cy="25781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1AA4C60-3BC3-4B68-98B4-278BDC470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79" y="1892657"/>
                <a:ext cx="3708350" cy="2578108"/>
              </a:xfrm>
              <a:prstGeom prst="rect">
                <a:avLst/>
              </a:prstGeom>
            </p:spPr>
          </p:pic>
          <p:pic>
            <p:nvPicPr>
              <p:cNvPr id="17" name="Picture 16" descr="LightRanger 3 Click front">
                <a:extLst>
                  <a:ext uri="{FF2B5EF4-FFF2-40B4-BE49-F238E27FC236}">
                    <a16:creationId xmlns:a16="http://schemas.microsoft.com/office/drawing/2014/main" id="{E6F7A058-BA14-4D2C-9F43-3DB5B5CF37F2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40" t="55161" r="33827" b="7513"/>
              <a:stretch/>
            </p:blipFill>
            <p:spPr bwMode="auto">
              <a:xfrm>
                <a:off x="1225279" y="1892657"/>
                <a:ext cx="1197402" cy="15005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729539-3B4C-4D25-894B-9996011EFBA9}"/>
                </a:ext>
              </a:extLst>
            </p:cNvPr>
            <p:cNvSpPr txBox="1"/>
            <p:nvPr/>
          </p:nvSpPr>
          <p:spPr>
            <a:xfrm>
              <a:off x="2674619" y="1036320"/>
              <a:ext cx="1042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Pull-Up Network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3E29ADE-A8B4-41B7-AAD9-072EE389AD12}"/>
              </a:ext>
            </a:extLst>
          </p:cNvPr>
          <p:cNvSpPr/>
          <p:nvPr/>
        </p:nvSpPr>
        <p:spPr>
          <a:xfrm>
            <a:off x="91098" y="3451404"/>
            <a:ext cx="3549410" cy="2873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SPI Troubleshoot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httpsvgroupmecom4365250420190312T165637Zb3bf181568x320r90mp4_..MP4">
            <a:hlinkClick r:id="" action="ppaction://media"/>
            <a:extLst>
              <a:ext uri="{FF2B5EF4-FFF2-40B4-BE49-F238E27FC236}">
                <a16:creationId xmlns:a16="http://schemas.microsoft.com/office/drawing/2014/main" id="{8B2C3BD7-704D-4D17-B135-9C8F4D915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174729" y="2190798"/>
            <a:ext cx="2712206" cy="5038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4F20E4-7CF6-4A69-8F45-E3BA53432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1980"/>
            <a:ext cx="5049950" cy="2561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2C541C-C668-4205-B59F-8179277E40D5}"/>
              </a:ext>
            </a:extLst>
          </p:cNvPr>
          <p:cNvSpPr/>
          <p:nvPr/>
        </p:nvSpPr>
        <p:spPr>
          <a:xfrm>
            <a:off x="5049949" y="806993"/>
            <a:ext cx="4085561" cy="525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Suggestions?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0DEF7-61D7-4647-847A-138EEF8A366C}"/>
              </a:ext>
            </a:extLst>
          </p:cNvPr>
          <p:cNvSpPr txBox="1"/>
          <p:nvPr/>
        </p:nvSpPr>
        <p:spPr>
          <a:xfrm>
            <a:off x="3209657" y="940037"/>
            <a:ext cx="161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BarGraph2Click</a:t>
            </a:r>
          </a:p>
          <a:p>
            <a:r>
              <a:rPr lang="en-US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1212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Examples of Click Validation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94461-AE96-4D74-A83F-84D988EE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" y="806993"/>
            <a:ext cx="9144000" cy="2438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B451B-DFFF-401E-9656-60A91D5A6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42"/>
          <a:stretch/>
        </p:blipFill>
        <p:spPr>
          <a:xfrm>
            <a:off x="0" y="3429000"/>
            <a:ext cx="9144000" cy="243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843A-749F-4688-900F-B4157C45F3C2}"/>
              </a:ext>
            </a:extLst>
          </p:cNvPr>
          <p:cNvSpPr txBox="1"/>
          <p:nvPr/>
        </p:nvSpPr>
        <p:spPr>
          <a:xfrm>
            <a:off x="686829" y="5902572"/>
            <a:ext cx="77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 don’t like the wording in each cell, not descriptive enough. Thoughts?</a:t>
            </a:r>
          </a:p>
        </p:txBody>
      </p:sp>
    </p:spTree>
    <p:extLst>
      <p:ext uri="{BB962C8B-B14F-4D97-AF65-F5344CB8AC3E}">
        <p14:creationId xmlns:p14="http://schemas.microsoft.com/office/powerpoint/2010/main" val="151413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Board/Socket Validation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2A1C8-3D02-4FD4-B20B-2883281B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" y="789087"/>
            <a:ext cx="9144000" cy="55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Acknowledgements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050CA1-96A5-42CE-A365-247D006EFAD9}"/>
              </a:ext>
            </a:extLst>
          </p:cNvPr>
          <p:cNvSpPr/>
          <p:nvPr/>
        </p:nvSpPr>
        <p:spPr>
          <a:xfrm>
            <a:off x="220710" y="17570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Faculty Advisor: Dr. William Stapleton, TXST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D6B5A-4760-4111-8A58-C9A76CB0A4EF}"/>
              </a:ext>
            </a:extLst>
          </p:cNvPr>
          <p:cNvSpPr/>
          <p:nvPr/>
        </p:nvSpPr>
        <p:spPr>
          <a:xfrm>
            <a:off x="220710" y="1148730"/>
            <a:ext cx="3002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Sponsor: Dr. Kevin Kemp, NXP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558F7-109F-4590-BF3C-3AFC7E4A3A18}"/>
              </a:ext>
            </a:extLst>
          </p:cNvPr>
          <p:cNvSpPr/>
          <p:nvPr/>
        </p:nvSpPr>
        <p:spPr>
          <a:xfrm>
            <a:off x="220710" y="2365460"/>
            <a:ext cx="5029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Course Instructors: Mr. Hinkle and Dr. Welker, TXST</a:t>
            </a:r>
          </a:p>
        </p:txBody>
      </p:sp>
    </p:spTree>
    <p:extLst>
      <p:ext uri="{BB962C8B-B14F-4D97-AF65-F5344CB8AC3E}">
        <p14:creationId xmlns:p14="http://schemas.microsoft.com/office/powerpoint/2010/main" val="253406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0000-3414-499B-9CC9-9FDDD671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/>
              <a:t>BELOW SLIDES NOT PART OF FDR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436B8-02C9-433E-B17F-EED4DE2E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5B66-787D-47EC-8189-5724918A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What are Clicks?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76C40B5-4456-4657-954F-A8B71D69B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7425"/>
              </p:ext>
            </p:extLst>
          </p:nvPr>
        </p:nvGraphicFramePr>
        <p:xfrm>
          <a:off x="3600455" y="2504125"/>
          <a:ext cx="3130375" cy="3709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6612">
                  <a:extLst>
                    <a:ext uri="{9D8B030D-6E8A-4147-A177-3AD203B41FA5}">
                      <a16:colId xmlns:a16="http://schemas.microsoft.com/office/drawing/2014/main" val="529925144"/>
                    </a:ext>
                  </a:extLst>
                </a:gridCol>
                <a:gridCol w="1553763">
                  <a:extLst>
                    <a:ext uri="{9D8B030D-6E8A-4147-A177-3AD203B41FA5}">
                      <a16:colId xmlns:a16="http://schemas.microsoft.com/office/drawing/2014/main" val="3544771779"/>
                    </a:ext>
                  </a:extLst>
                </a:gridCol>
              </a:tblGrid>
              <a:tr h="32321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b="1" dirty="0">
                          <a:solidFill>
                            <a:schemeClr val="bg1"/>
                          </a:solidFill>
                          <a:effectLst/>
                        </a:rPr>
                        <a:t>Click Standard </a:t>
                      </a:r>
                      <a:endParaRPr lang="en-GB" sz="15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b="1">
                          <a:solidFill>
                            <a:schemeClr val="bg1"/>
                          </a:solidFill>
                          <a:effectLst/>
                        </a:rPr>
                        <a:t>Connection Type  </a:t>
                      </a:r>
                      <a:endParaRPr lang="en-GB" sz="15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2196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GND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00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/>
                      <a:r>
                        <a:rPr lang="en-GB" sz="1500"/>
                        <a:t>3.3V </a:t>
                      </a:r>
                      <a:r>
                        <a:rPr lang="en-GB" sz="1500">
                          <a:effectLst/>
                        </a:rPr>
                        <a:t> </a:t>
                      </a:r>
                      <a:r>
                        <a:rPr lang="en-GB" sz="1500"/>
                        <a:t>and 5V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26294718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SCK </a:t>
                      </a:r>
                    </a:p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MOSI </a:t>
                      </a:r>
                    </a:p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MISO </a:t>
                      </a:r>
                      <a:endParaRPr lang="it-IT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9146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/>
                        <a:t>IIC</a:t>
                      </a:r>
                      <a:r>
                        <a:rPr lang="en-GB" sz="1500">
                          <a:effectLst/>
                        </a:rPr>
                        <a:t> SCL </a:t>
                      </a:r>
                    </a:p>
                    <a:p>
                      <a:pPr algn="ctr" rtl="0" fontAlgn="base"/>
                      <a:r>
                        <a:rPr lang="en-GB" sz="1500"/>
                        <a:t>IIC</a:t>
                      </a:r>
                      <a:r>
                        <a:rPr lang="en-GB" sz="1500">
                          <a:effectLst/>
                        </a:rPr>
                        <a:t> SDA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136297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Analog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2605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PWM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599169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SPI: CS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7438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INT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87332136"/>
                  </a:ext>
                </a:extLst>
              </a:tr>
              <a:tr h="32321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RS232 (TX, RX)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dirty="0">
                          <a:effectLst/>
                        </a:rPr>
                        <a:t>Unique per clock </a:t>
                      </a:r>
                      <a:endParaRPr lang="en-GB" sz="1500" b="0" i="0" dirty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2698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8EF9537-4256-48A2-9EE8-31242EC36A8A}"/>
              </a:ext>
            </a:extLst>
          </p:cNvPr>
          <p:cNvSpPr txBox="1"/>
          <p:nvPr/>
        </p:nvSpPr>
        <p:spPr>
          <a:xfrm>
            <a:off x="88329" y="2477678"/>
            <a:ext cx="3512126" cy="376256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2000" dirty="0">
                <a:cs typeface="Calibri"/>
              </a:rPr>
              <a:t>Click add-on boards are the easiest way to add sensors, human interfaces, controls, and wireless communications to your  IoT development projects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pPr marL="257175" indent="-257175">
              <a:buFont typeface="Arial"/>
              <a:buChar char="•"/>
            </a:pPr>
            <a:r>
              <a:rPr lang="en-US" sz="2000" dirty="0">
                <a:cs typeface="Calibri"/>
              </a:rPr>
              <a:t>Designed around the mikroBUS interface standard, click boards add vast customization options to any system with ease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C082BF-B6BB-40D2-8BC3-0A27052B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118"/>
          <a:stretch/>
        </p:blipFill>
        <p:spPr>
          <a:xfrm rot="5400000">
            <a:off x="1182492" y="139635"/>
            <a:ext cx="1504582" cy="31743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20860C-01FB-40B2-AFF2-1B2D25F255ED}"/>
              </a:ext>
            </a:extLst>
          </p:cNvPr>
          <p:cNvSpPr txBox="1"/>
          <p:nvPr/>
        </p:nvSpPr>
        <p:spPr>
          <a:xfrm>
            <a:off x="457200" y="876703"/>
            <a:ext cx="295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Barcode click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D6BB1-9B40-401F-B9DD-C3E59146B33B}"/>
              </a:ext>
            </a:extLst>
          </p:cNvPr>
          <p:cNvSpPr/>
          <p:nvPr/>
        </p:nvSpPr>
        <p:spPr>
          <a:xfrm>
            <a:off x="6826086" y="2504124"/>
            <a:ext cx="2229585" cy="3709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01754E-56FD-462D-A274-17C6D695371E}"/>
              </a:ext>
            </a:extLst>
          </p:cNvPr>
          <p:cNvSpPr/>
          <p:nvPr/>
        </p:nvSpPr>
        <p:spPr>
          <a:xfrm rot="5400000">
            <a:off x="5574759" y="-1034178"/>
            <a:ext cx="1504584" cy="5457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68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86BE92-F956-5841-9A8B-73782F66F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806597"/>
              </p:ext>
            </p:extLst>
          </p:nvPr>
        </p:nvGraphicFramePr>
        <p:xfrm>
          <a:off x="80234" y="914400"/>
          <a:ext cx="8987566" cy="494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6">
                  <a:extLst>
                    <a:ext uri="{9D8B030D-6E8A-4147-A177-3AD203B41FA5}">
                      <a16:colId xmlns:a16="http://schemas.microsoft.com/office/drawing/2014/main" val="319560329"/>
                    </a:ext>
                  </a:extLst>
                </a:gridCol>
                <a:gridCol w="5598820">
                  <a:extLst>
                    <a:ext uri="{9D8B030D-6E8A-4147-A177-3AD203B41FA5}">
                      <a16:colId xmlns:a16="http://schemas.microsoft.com/office/drawing/2014/main" val="131024211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64235536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Functional Deliverable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PCB fits 1 FRDM-KL46Z and 4 Click sensors simultaneously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Completed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80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SPI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IIC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86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PWM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78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UART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2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Analog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Signals from 4 sockets transmitted simultaneously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76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programs for 10 Clicks uploaded to GitHub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Results from Clicks recorded and graphed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577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Stretch Goals</a:t>
                      </a:r>
                    </a:p>
                  </a:txBody>
                  <a:tcP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Website launched on Google Cloud Services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Completed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3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Video and PDF tutorial launched on website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85956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8656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55274D-150F-4D33-84EB-16C206A2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8" y="1017162"/>
            <a:ext cx="7848600" cy="51443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</p:spTree>
    <p:extLst>
      <p:ext uri="{BB962C8B-B14F-4D97-AF65-F5344CB8AC3E}">
        <p14:creationId xmlns:p14="http://schemas.microsoft.com/office/powerpoint/2010/main" val="90505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CA1D8-A577-4D00-B5E5-FF16DCFF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8" y="1163483"/>
            <a:ext cx="7582459" cy="4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2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BE2D4-ED4B-4A3C-8210-BADD3649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1533404"/>
            <a:ext cx="7769860" cy="37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406FE-AA7F-4D97-AAC1-48D1851EC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/>
          <a:stretch/>
        </p:blipFill>
        <p:spPr>
          <a:xfrm>
            <a:off x="212093" y="2038156"/>
            <a:ext cx="870330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86BE92-F956-5841-9A8B-73782F66F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45485"/>
              </p:ext>
            </p:extLst>
          </p:nvPr>
        </p:nvGraphicFramePr>
        <p:xfrm>
          <a:off x="76605" y="1732436"/>
          <a:ext cx="8987566" cy="3393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6">
                  <a:extLst>
                    <a:ext uri="{9D8B030D-6E8A-4147-A177-3AD203B41FA5}">
                      <a16:colId xmlns:a16="http://schemas.microsoft.com/office/drawing/2014/main" val="319560329"/>
                    </a:ext>
                  </a:extLst>
                </a:gridCol>
                <a:gridCol w="5217820">
                  <a:extLst>
                    <a:ext uri="{9D8B030D-6E8A-4147-A177-3AD203B41FA5}">
                      <a16:colId xmlns:a16="http://schemas.microsoft.com/office/drawing/2014/main" val="131024211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64235536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Major Issues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P.O.A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Board components delayed by Chinese new 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Focused on code/website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80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Resistors ordered for power component in PCB too small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New order created for larger resistor (size not resistance)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Example code for click sensors not easily available for </a:t>
                      </a:r>
                      <a:r>
                        <a:rPr lang="en-US" sz="1800" b="0" i="0" u="none" strike="noStrike" kern="1200" cap="none" spc="0" baseline="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Mbed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platform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Use example code written for ICs that make up the Clicks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86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Impossible to solder small components with available equipment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New order created for necessary soldering paste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78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Behind schedule on board testing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Preparing future deliverables while waiting on components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2187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Key Issues</a:t>
            </a:r>
          </a:p>
        </p:txBody>
      </p:sp>
    </p:spTree>
    <p:extLst>
      <p:ext uri="{BB962C8B-B14F-4D97-AF65-F5344CB8AC3E}">
        <p14:creationId xmlns:p14="http://schemas.microsoft.com/office/powerpoint/2010/main" val="730225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Additional Slides for Questions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EB7DC6-926C-4888-A44C-AD4D6079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91248"/>
              </p:ext>
            </p:extLst>
          </p:nvPr>
        </p:nvGraphicFramePr>
        <p:xfrm>
          <a:off x="646088" y="2214086"/>
          <a:ext cx="7848600" cy="3393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112">
                  <a:extLst>
                    <a:ext uri="{9D8B030D-6E8A-4147-A177-3AD203B41FA5}">
                      <a16:colId xmlns:a16="http://schemas.microsoft.com/office/drawing/2014/main" val="1167923610"/>
                    </a:ext>
                  </a:extLst>
                </a:gridCol>
                <a:gridCol w="7275488">
                  <a:extLst>
                    <a:ext uri="{9D8B030D-6E8A-4147-A177-3AD203B41FA5}">
                      <a16:colId xmlns:a16="http://schemas.microsoft.com/office/drawing/2014/main" val="3639986472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Subject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9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sldjump"/>
                        </a:rPr>
                        <a:t>Service, Support and Maintenance</a:t>
                      </a:r>
                      <a:endParaRPr lang="en-U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287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4" action="ppaction://hlinksldjump"/>
                        </a:rPr>
                        <a:t>SPI Connections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820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5" action="ppaction://hlinksldjump"/>
                        </a:rPr>
                        <a:t>Board Layout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4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6" action="ppaction://hlinksldjump"/>
                        </a:rPr>
                        <a:t>Schematic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3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7" action="ppaction://hlinksldjump"/>
                        </a:rPr>
                        <a:t>Shared/Unique Pins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35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8" action="ppaction://hlinksldjump"/>
                        </a:rPr>
                        <a:t>Complete Pinout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767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9" action="ppaction://hlinksldjump"/>
                        </a:rPr>
                        <a:t>Project Selected Clicks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60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cap="none" spc="0" baseline="0" noProof="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  <a:hlinkClick r:id="rId10"/>
                        </a:rPr>
                        <a:t>3D Model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  <a:hlinkClick r:id="rId1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18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B9FACF4-6F72-40EA-A568-5D954CC70702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 dirty="0">
                <a:solidFill>
                  <a:sysClr val="windowText" lastClr="000000"/>
                </a:solidFill>
                <a:latin typeface="Calibri Light" panose="020F0302020204030204"/>
                <a:hlinkClick r:id="rId2" action="ppaction://hlinksldjump"/>
              </a:rPr>
              <a:t>Return</a:t>
            </a:r>
            <a:endParaRPr lang="en-US" sz="21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8D625-E8D5-4467-86CE-573D0224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8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95" y="1115819"/>
            <a:ext cx="7886700" cy="4428069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cs typeface="Calibri"/>
              </a:rPr>
              <a:t>The SPI devices disconnect their MISO pins when they are not selected </a:t>
            </a:r>
          </a:p>
          <a:p>
            <a:r>
              <a:rPr lang="en-US" dirty="0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270013" y="3809110"/>
            <a:ext cx="1936474" cy="20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2418960" y="2452481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2812512" y="2439074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216624" y="3949887"/>
            <a:ext cx="1410419" cy="191590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b="1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 b="1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 b="1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1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2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2411083" y="21738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4481422" y="2173855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6735074" y="21738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247461" y="3645307"/>
            <a:ext cx="573097" cy="54864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2797395" y="3645306"/>
            <a:ext cx="2136634" cy="54864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4943215" y="3645307"/>
            <a:ext cx="2298380" cy="559423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4629479" y="2452480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6861564" y="2452481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5001464" y="2428290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7309030" y="2439074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2624867" y="3569827"/>
            <a:ext cx="594662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3073846" y="3570295"/>
            <a:ext cx="596381" cy="150113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4803037" y="3569827"/>
            <a:ext cx="594662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7186084" y="3569827"/>
            <a:ext cx="562313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3262422" y="4501922"/>
            <a:ext cx="1373952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5449031" y="4501922"/>
            <a:ext cx="1572734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5260455" y="3570295"/>
            <a:ext cx="596381" cy="1509422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7546455" y="3570295"/>
            <a:ext cx="596381" cy="150113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202248" y="4501922"/>
            <a:ext cx="346909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202249" y="4940900"/>
            <a:ext cx="719626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3726248" y="4949182"/>
            <a:ext cx="1373952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5979117" y="4940899"/>
            <a:ext cx="1373952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3499385" y="3572952"/>
            <a:ext cx="579816" cy="179103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5752255" y="3572952"/>
            <a:ext cx="546686" cy="198153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8005124" y="3572952"/>
            <a:ext cx="579816" cy="217203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202249" y="5239073"/>
            <a:ext cx="1117190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202247" y="5421290"/>
            <a:ext cx="3295517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202247" y="5620073"/>
            <a:ext cx="5614647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199626" y="35073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>
                <a:solidFill>
                  <a:prstClr val="black"/>
                </a:solidFill>
                <a:latin typeface="Calibri" panose="020F0502020204030204"/>
                <a:cs typeface="Calibri"/>
              </a:rPr>
              <a:t>Master 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3376635-42E7-45CE-8128-6616AB8BC659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2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D16F02-FCDD-4C3A-9B5F-8D504D35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781111"/>
            <a:ext cx="8178799" cy="52957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AF0A3F-E62B-47D5-ADC8-14330FFAE515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3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3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Why use mikroBUS?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9A9F3-9823-4E85-9F15-7BCB6BD0A69D}"/>
              </a:ext>
            </a:extLst>
          </p:cNvPr>
          <p:cNvSpPr txBox="1"/>
          <p:nvPr/>
        </p:nvSpPr>
        <p:spPr>
          <a:xfrm>
            <a:off x="282247" y="1594377"/>
            <a:ext cx="4800293" cy="3670236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mikroBUS host connector consists of: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Two 1x8 female headers containing pins to the most likely target pin on any given click board</a:t>
            </a:r>
            <a:endParaRPr lang="en-US" dirty="0">
              <a:cs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 are three groups of communication pins: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SPI, UART and I2C</a:t>
            </a:r>
            <a:endParaRPr lang="en-US" dirty="0">
              <a:cs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Single pins for PWM, INT, AN, RST and 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 are single pins for two power groups: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+5V and GND on left header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+3.3V and GND on right header</a:t>
            </a:r>
          </a:p>
          <a:p>
            <a:endParaRPr lang="en-US" dirty="0"/>
          </a:p>
          <a:p>
            <a:r>
              <a:rPr lang="en-US" dirty="0"/>
              <a:t>mikroBUS host fits all standardized click boards</a:t>
            </a:r>
            <a:endParaRPr lang="en-US" dirty="0">
              <a:cs typeface="Calibri"/>
            </a:endParaRPr>
          </a:p>
        </p:txBody>
      </p:sp>
      <p:pic>
        <p:nvPicPr>
          <p:cNvPr id="15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91ED92B-3D74-4408-B071-422DF250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15" y="1323021"/>
            <a:ext cx="3584838" cy="4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6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29EE-1E71-40A2-8775-845E89B0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4" y="643466"/>
            <a:ext cx="6366931" cy="55710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0B2036-0EF0-4402-A9F1-C402D6A38AC2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3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6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8926AB-AAE0-43A1-8D35-5AC1B9801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234205"/>
              </p:ext>
            </p:extLst>
          </p:nvPr>
        </p:nvGraphicFramePr>
        <p:xfrm>
          <a:off x="1173162" y="457200"/>
          <a:ext cx="6797675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Worksheet" r:id="rId3" imgW="11325323" imgH="8962920" progId="Excel.Sheet.12">
                  <p:embed/>
                </p:oleObj>
              </mc:Choice>
              <mc:Fallback>
                <p:oleObj name="Worksheet" r:id="rId3" imgW="11325323" imgH="896292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88926AB-AAE0-43A1-8D35-5AC1B9801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3162" y="457200"/>
                        <a:ext cx="6797675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2CC5954-1791-4367-A59C-84B5717E02F3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5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8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5988" y="125945"/>
            <a:ext cx="7923926" cy="994172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Selected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97049"/>
            <a:ext cx="822960" cy="822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8" y="874112"/>
            <a:ext cx="1371600" cy="5458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381000" y="1524000"/>
            <a:ext cx="7923926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08898"/>
              </p:ext>
            </p:extLst>
          </p:nvPr>
        </p:nvGraphicFramePr>
        <p:xfrm>
          <a:off x="455623" y="2332091"/>
          <a:ext cx="8264094" cy="320452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1474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810674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912687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723215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602778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8945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33627" marR="33627" marT="16813" marB="1681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 and Interface 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Supply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513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Temp&amp;Hum 2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Measures a wide range of temperature and relative humidity values with a great accuracy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  <a:endParaRPr lang="en-US" sz="1100" b="1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$16.00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b="0" i="0" u="sng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UART 3 click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Adds USB 2.0 functionality</a:t>
                      </a:r>
                      <a:endParaRPr lang="en-US" sz="1100" b="1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2513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10-segment bar graph display click, which uses a high-quality, multicolor bar graph LED display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Accel 5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Triaxial accelerometer sensor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Gaussmeter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Gaussmeter used for measuring the magnetic field in X, Y and Z axes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0"/>
                        </a:rPr>
                        <a:t>LightRanger 3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Accurate distance measurement based on a </a:t>
                      </a:r>
                      <a:r>
                        <a:rPr lang="en-US" sz="1100" b="0" i="0" err="1">
                          <a:effectLst/>
                          <a:latin typeface="+mn-lt"/>
                        </a:rPr>
                        <a:t>ToF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(Time of Flight) measurement principle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$24.00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31137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Alcohol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alcohol detector, breathalyzer for estimating BAC </a:t>
                      </a:r>
                      <a:endParaRPr lang="en-US" sz="1100" b="0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811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2"/>
                        </a:rPr>
                        <a:t>Air Quality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detecting a variety of gases that impact air quality in homes and offices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Analog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$16.50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93072"/>
                  </a:ext>
                </a:extLst>
              </a:tr>
              <a:tr h="32476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3"/>
                        </a:rPr>
                        <a:t>microSD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 microSD card slot for microSD cards used as a mass storage media for portable devices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SPI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$16.00 </a:t>
                      </a:r>
                    </a:p>
                    <a:p>
                      <a:pPr algn="r" rtl="0" fontAlgn="base"/>
                      <a:endParaRPr lang="en-US" sz="1100" b="0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150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27E36DD-B3CD-49C6-B627-93C40C472926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latin typeface="Calibri Light" panose="020F0302020204030204"/>
                <a:hlinkClick r:id="rId14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562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38514"/>
          </a:xfrm>
        </p:spPr>
        <p:txBody>
          <a:bodyPr>
            <a:normAutofit/>
          </a:bodyPr>
          <a:lstStyle/>
          <a:p>
            <a:r>
              <a:rPr lang="en-US" sz="3600" b="1" i="1" dirty="0"/>
              <a:t>What did you design?  Why?</a:t>
            </a:r>
          </a:p>
          <a:p>
            <a:r>
              <a:rPr lang="en-US" sz="3600" b="1" i="1" dirty="0"/>
              <a:t>What are the requirements?</a:t>
            </a:r>
          </a:p>
          <a:p>
            <a:r>
              <a:rPr lang="en-US" sz="3600" b="1" i="1" dirty="0"/>
              <a:t>What did you deliver?  Does it do what it’s supposed to do?</a:t>
            </a:r>
          </a:p>
          <a:p>
            <a:pPr marL="0" indent="0">
              <a:buNone/>
            </a:pPr>
            <a:endParaRPr lang="en-US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3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6906" y="1100554"/>
            <a:ext cx="4030189" cy="55121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Project Overview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565C2-3DF2-4F3C-BF02-112037276728}"/>
              </a:ext>
            </a:extLst>
          </p:cNvPr>
          <p:cNvSpPr/>
          <p:nvPr/>
        </p:nvSpPr>
        <p:spPr>
          <a:xfrm>
            <a:off x="1757819" y="1744307"/>
            <a:ext cx="5628359" cy="1755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Reasons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IoT prototyping for Texas State Students in Dr Stapleton's class</a:t>
            </a:r>
          </a:p>
          <a:p>
            <a:pPr marL="214313" indent="-214313" algn="ctr">
              <a:buFontTx/>
              <a:buChar char="-"/>
            </a:pPr>
            <a:r>
              <a:rPr lang="en-US" sz="1350" dirty="0">
                <a:solidFill>
                  <a:schemeClr val="tx1"/>
                </a:solidFill>
              </a:rPr>
              <a:t>Click Library support on forums for IoT prototyping of Hexiwear board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D8EAFD-E01D-4354-8FB0-727D0492CE67}"/>
              </a:ext>
            </a:extLst>
          </p:cNvPr>
          <p:cNvSpPr txBox="1">
            <a:spLocks/>
          </p:cNvSpPr>
          <p:nvPr/>
        </p:nvSpPr>
        <p:spPr>
          <a:xfrm>
            <a:off x="2556906" y="3726734"/>
            <a:ext cx="4030189" cy="55121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cs typeface="Calibri Light"/>
              </a:rPr>
              <a:t>Project Motivation</a:t>
            </a:r>
            <a:endParaRPr lang="en-US" sz="4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CB11CD-0003-4F52-B026-03A2A1461908}"/>
              </a:ext>
            </a:extLst>
          </p:cNvPr>
          <p:cNvSpPr/>
          <p:nvPr/>
        </p:nvSpPr>
        <p:spPr>
          <a:xfrm>
            <a:off x="1757820" y="4235995"/>
            <a:ext cx="5628359" cy="1755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Reasons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IoT prototyping for Texas State Students in Dr Stapleton's class</a:t>
            </a:r>
          </a:p>
          <a:p>
            <a:pPr marL="214313" indent="-214313" algn="ctr">
              <a:buFontTx/>
              <a:buChar char="-"/>
            </a:pPr>
            <a:r>
              <a:rPr lang="en-US" sz="1350" dirty="0">
                <a:solidFill>
                  <a:schemeClr val="tx1"/>
                </a:solidFill>
              </a:rPr>
              <a:t>Click Library support on forums for IoT prototyping of Hexiwear board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Both the FRDM and the Hexiwear are NXP products</a:t>
            </a:r>
          </a:p>
        </p:txBody>
      </p:sp>
    </p:spTree>
    <p:extLst>
      <p:ext uri="{BB962C8B-B14F-4D97-AF65-F5344CB8AC3E}">
        <p14:creationId xmlns:p14="http://schemas.microsoft.com/office/powerpoint/2010/main" val="352581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Overview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45942"/>
            <a:ext cx="9147223" cy="885186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0" y="-45942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Motivation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5509D4-960F-4322-A3C1-634B08D1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0" t="41645" r="18459" b="7529"/>
          <a:stretch/>
        </p:blipFill>
        <p:spPr>
          <a:xfrm>
            <a:off x="6329517" y="4177227"/>
            <a:ext cx="2743199" cy="19826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B916C3-348A-4A13-83FA-2EC88FBCAF4D}"/>
              </a:ext>
            </a:extLst>
          </p:cNvPr>
          <p:cNvSpPr/>
          <p:nvPr/>
        </p:nvSpPr>
        <p:spPr>
          <a:xfrm>
            <a:off x="3553520" y="5513504"/>
            <a:ext cx="2759598" cy="646331"/>
          </a:xfrm>
          <a:prstGeom prst="rect">
            <a:avLst/>
          </a:prstGeom>
          <a:ln>
            <a:solidFill>
              <a:srgbClr val="ED1F07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</a:t>
            </a:r>
          </a:p>
          <a:p>
            <a:r>
              <a:rPr lang="en-US" u="sng" dirty="0"/>
              <a:t>click SHIELD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384D12-7F11-4DEC-9922-1825C21FF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7919"/>
            <a:ext cx="5489965" cy="37016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5ADEC6-8C5A-4871-856F-788F9DF1CB83}"/>
              </a:ext>
            </a:extLst>
          </p:cNvPr>
          <p:cNvSpPr/>
          <p:nvPr/>
        </p:nvSpPr>
        <p:spPr>
          <a:xfrm>
            <a:off x="228600" y="909863"/>
            <a:ext cx="289560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 </a:t>
            </a:r>
          </a:p>
          <a:p>
            <a:r>
              <a:rPr lang="en-US" u="sng" dirty="0"/>
              <a:t>Click Sensor Hub</a:t>
            </a:r>
            <a:endParaRPr lang="en-US" u="sng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CE370-D7A3-4412-85A7-EA29952E4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17" y="884320"/>
            <a:ext cx="2743200" cy="30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F5EA58-77C2-41EC-8134-EF40C613641D}"/>
              </a:ext>
            </a:extLst>
          </p:cNvPr>
          <p:cNvSpPr/>
          <p:nvPr/>
        </p:nvSpPr>
        <p:spPr>
          <a:xfrm>
            <a:off x="3569919" y="875955"/>
            <a:ext cx="274319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Hexiwear: </a:t>
            </a:r>
          </a:p>
          <a:p>
            <a:r>
              <a:rPr lang="en-US" u="sng" dirty="0"/>
              <a:t>Hexiwear 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EAF1E7-D8B1-414B-956E-A9979CB6FF6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76400" y="1556194"/>
            <a:ext cx="0" cy="573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495E33-C624-4C5C-BEE4-A57BC2D5EE1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41519" y="1522286"/>
            <a:ext cx="1659697" cy="153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0DA24A-3F22-4BC6-949F-093DA255F071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4933319" y="5973680"/>
            <a:ext cx="1526238" cy="186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0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Development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4588C32-0903-4218-8714-5C4CD527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" y="806993"/>
            <a:ext cx="6137628" cy="5549357"/>
          </a:xfrm>
          <a:prstGeom prst="rect">
            <a:avLst/>
          </a:prstGeom>
        </p:spPr>
      </p:pic>
      <p:pic>
        <p:nvPicPr>
          <p:cNvPr id="15" name="Picture 2" descr="https://www.multi-circuit-boards.eu/fileadmin/img/05_Support/leiterplatten-daten/leiterplatte_eagle_logo_big.png">
            <a:extLst>
              <a:ext uri="{FF2B5EF4-FFF2-40B4-BE49-F238E27FC236}">
                <a16:creationId xmlns:a16="http://schemas.microsoft.com/office/drawing/2014/main" id="{625433E6-E06B-4157-AEA9-EBC597B0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26" y="928747"/>
            <a:ext cx="2184632" cy="6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DAE2EC-AED3-454E-9F8C-EB72EA5EB3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/>
          <a:stretch/>
        </p:blipFill>
        <p:spPr>
          <a:xfrm rot="5400000">
            <a:off x="5219910" y="2420987"/>
            <a:ext cx="4615064" cy="30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First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777FC-10C6-4F2A-A682-50755E47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928"/>
            <a:ext cx="9144000" cy="4885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783CD-33EA-408C-A60E-15E51D5B3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22" y="838923"/>
            <a:ext cx="1541555" cy="11678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76200" y="823004"/>
            <a:ext cx="1722120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</p:spTree>
    <p:extLst>
      <p:ext uri="{BB962C8B-B14F-4D97-AF65-F5344CB8AC3E}">
        <p14:creationId xmlns:p14="http://schemas.microsoft.com/office/powerpoint/2010/main" val="231310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01dc7ee549070a4d675276ae34f9ce8f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ff3033d8a1f4f42dae08d5c8c13e3909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90243A-F640-4B4F-B22F-470F9554AA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394F8B-6159-417F-BF6B-25EE9FA0A040}"/>
</file>

<file path=customXml/itemProps3.xml><?xml version="1.0" encoding="utf-8"?>
<ds:datastoreItem xmlns:ds="http://schemas.openxmlformats.org/officeDocument/2006/customXml" ds:itemID="{C7CDB42E-565B-4215-B1AB-FDE3BE9122E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7ee10915-8a3e-467c-8644-c50fe035cd71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2251</Words>
  <Application>Microsoft Office PowerPoint</Application>
  <PresentationFormat>On-screen Show (4:3)</PresentationFormat>
  <Paragraphs>467</Paragraphs>
  <Slides>32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Univers LT Std 75 Black</vt:lpstr>
      <vt:lpstr>Wingdings</vt:lpstr>
      <vt:lpstr>Office Theme</vt:lpstr>
      <vt:lpstr>1_Office Theme</vt:lpstr>
      <vt:lpstr>Worksheet</vt:lpstr>
      <vt:lpstr>PowerPoint Presentation</vt:lpstr>
      <vt:lpstr>PowerPoint Presentation</vt:lpstr>
      <vt:lpstr>PowerPoint Presentation</vt:lpstr>
      <vt:lpstr>Project Overview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SLIDES NOT PART OF FDR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Selected Clicks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Morena, Alfonso J</dc:creator>
  <cp:lastModifiedBy>Major Dean</cp:lastModifiedBy>
  <cp:revision>115</cp:revision>
  <dcterms:created xsi:type="dcterms:W3CDTF">2019-02-26T03:00:47Z</dcterms:created>
  <dcterms:modified xsi:type="dcterms:W3CDTF">2019-04-11T02:18:30Z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